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4"/>
  </p:notesMasterIdLst>
  <p:handoutMasterIdLst>
    <p:handoutMasterId r:id="rId55"/>
  </p:handoutMasterIdLst>
  <p:sldIdLst>
    <p:sldId id="895" r:id="rId2"/>
    <p:sldId id="939" r:id="rId3"/>
    <p:sldId id="1627" r:id="rId4"/>
    <p:sldId id="1628" r:id="rId5"/>
    <p:sldId id="1632" r:id="rId6"/>
    <p:sldId id="1630" r:id="rId7"/>
    <p:sldId id="1643" r:id="rId8"/>
    <p:sldId id="1656" r:id="rId9"/>
    <p:sldId id="1657" r:id="rId10"/>
    <p:sldId id="1658" r:id="rId11"/>
    <p:sldId id="1660" r:id="rId12"/>
    <p:sldId id="1661" r:id="rId13"/>
    <p:sldId id="1662" r:id="rId14"/>
    <p:sldId id="1663" r:id="rId15"/>
    <p:sldId id="1664" r:id="rId16"/>
    <p:sldId id="1665" r:id="rId17"/>
    <p:sldId id="1666" r:id="rId18"/>
    <p:sldId id="1667" r:id="rId19"/>
    <p:sldId id="1668" r:id="rId20"/>
    <p:sldId id="1669" r:id="rId21"/>
    <p:sldId id="1670" r:id="rId22"/>
    <p:sldId id="1671" r:id="rId23"/>
    <p:sldId id="1672" r:id="rId24"/>
    <p:sldId id="1624" r:id="rId25"/>
    <p:sldId id="1641" r:id="rId26"/>
    <p:sldId id="1631" r:id="rId27"/>
    <p:sldId id="1639" r:id="rId28"/>
    <p:sldId id="1638" r:id="rId29"/>
    <p:sldId id="1634" r:id="rId30"/>
    <p:sldId id="1640" r:id="rId31"/>
    <p:sldId id="1629" r:id="rId32"/>
    <p:sldId id="1655" r:id="rId33"/>
    <p:sldId id="1633" r:id="rId34"/>
    <p:sldId id="1637" r:id="rId35"/>
    <p:sldId id="1342" r:id="rId36"/>
    <p:sldId id="1230" r:id="rId37"/>
    <p:sldId id="1344" r:id="rId38"/>
    <p:sldId id="1231" r:id="rId39"/>
    <p:sldId id="1642" r:id="rId40"/>
    <p:sldId id="1644" r:id="rId41"/>
    <p:sldId id="1645" r:id="rId42"/>
    <p:sldId id="1646" r:id="rId43"/>
    <p:sldId id="1653" r:id="rId44"/>
    <p:sldId id="1648" r:id="rId45"/>
    <p:sldId id="1647" r:id="rId46"/>
    <p:sldId id="1649" r:id="rId47"/>
    <p:sldId id="1650" r:id="rId48"/>
    <p:sldId id="1635" r:id="rId49"/>
    <p:sldId id="1652" r:id="rId50"/>
    <p:sldId id="1654" r:id="rId51"/>
    <p:sldId id="1651" r:id="rId52"/>
    <p:sldId id="1270" r:id="rId5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627"/>
            <p14:sldId id="1628"/>
            <p14:sldId id="1632"/>
            <p14:sldId id="1630"/>
            <p14:sldId id="1643"/>
            <p14:sldId id="1656"/>
            <p14:sldId id="1657"/>
            <p14:sldId id="1658"/>
            <p14:sldId id="1660"/>
            <p14:sldId id="1661"/>
            <p14:sldId id="1662"/>
            <p14:sldId id="1663"/>
            <p14:sldId id="1664"/>
            <p14:sldId id="1665"/>
            <p14:sldId id="1666"/>
            <p14:sldId id="1667"/>
            <p14:sldId id="1668"/>
            <p14:sldId id="1669"/>
            <p14:sldId id="1670"/>
            <p14:sldId id="1671"/>
            <p14:sldId id="1672"/>
            <p14:sldId id="1624"/>
            <p14:sldId id="1641"/>
            <p14:sldId id="1631"/>
            <p14:sldId id="1639"/>
            <p14:sldId id="1638"/>
            <p14:sldId id="1634"/>
            <p14:sldId id="1640"/>
            <p14:sldId id="1629"/>
            <p14:sldId id="1655"/>
            <p14:sldId id="1633"/>
            <p14:sldId id="1637"/>
            <p14:sldId id="1342"/>
            <p14:sldId id="1230"/>
            <p14:sldId id="1344"/>
            <p14:sldId id="1231"/>
            <p14:sldId id="1642"/>
            <p14:sldId id="1644"/>
            <p14:sldId id="1645"/>
            <p14:sldId id="1646"/>
            <p14:sldId id="1653"/>
            <p14:sldId id="1648"/>
            <p14:sldId id="1647"/>
            <p14:sldId id="1649"/>
            <p14:sldId id="1650"/>
            <p14:sldId id="1635"/>
            <p14:sldId id="1652"/>
            <p14:sldId id="1654"/>
            <p14:sldId id="1651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B04432"/>
    <a:srgbClr val="FFFDF9"/>
    <a:srgbClr val="B58900"/>
    <a:srgbClr val="9E60B8"/>
    <a:srgbClr val="36544F"/>
    <a:srgbClr val="3E729D"/>
    <a:srgbClr val="5AB88F"/>
    <a:srgbClr val="FB8E2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1"/>
    <p:restoredTop sz="96911" autoAdjust="0"/>
  </p:normalViewPr>
  <p:slideViewPr>
    <p:cSldViewPr snapToGrid="0" snapToObjects="1">
      <p:cViewPr varScale="1">
        <p:scale>
          <a:sx n="160" d="100"/>
          <a:sy n="160" d="100"/>
        </p:scale>
        <p:origin x="176" y="10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23.09.23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23.09.23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Eichhörnchen, Säugetier, draußen, Europäisches Eichhörnchen enthält.&#10;&#10;Automatisch generierte Beschreibung">
            <a:extLst>
              <a:ext uri="{FF2B5EF4-FFF2-40B4-BE49-F238E27FC236}">
                <a16:creationId xmlns:a16="http://schemas.microsoft.com/office/drawing/2014/main" id="{6E6D5904-6622-402A-5435-C39F8214D3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52" t="9401" r="-308" b="9608"/>
          <a:stretch/>
        </p:blipFill>
        <p:spPr>
          <a:xfrm>
            <a:off x="-499" y="-34747"/>
            <a:ext cx="9193006" cy="517824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8371" y="-34747"/>
            <a:ext cx="9202305" cy="4612054"/>
          </a:xfrm>
          <a:prstGeom prst="rect">
            <a:avLst/>
          </a:prstGeom>
          <a:solidFill>
            <a:srgbClr val="D4EBE9">
              <a:alpha val="316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157831" y="1139822"/>
            <a:ext cx="7870270" cy="230832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r>
              <a:rPr lang="de-DE" sz="72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-Architekturen</a:t>
            </a:r>
            <a:endParaRPr lang="de-DE" sz="360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Web Developer Conference | Hamburg, 19. September 2023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4950941" y="219235"/>
            <a:ext cx="4056440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30000"/>
              </a:lnSpc>
            </a:pP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Slides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https://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/wdc2023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388924" y="117825"/>
            <a:ext cx="2501921" cy="680234"/>
            <a:chOff x="12484424" y="2415330"/>
            <a:chExt cx="2501921" cy="68023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2B6D6895-F954-E0BC-6139-F49F6DC2E5B3}"/>
              </a:ext>
            </a:extLst>
          </p:cNvPr>
          <p:cNvSpPr txBox="1"/>
          <p:nvPr/>
        </p:nvSpPr>
        <p:spPr>
          <a:xfrm>
            <a:off x="157831" y="3214659"/>
            <a:ext cx="81691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Das </a:t>
            </a:r>
            <a:r>
              <a:rPr lang="de-DE" sz="2800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Ende</a:t>
            </a:r>
            <a:r>
              <a:rPr lang="de-DE" sz="2800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der </a:t>
            </a:r>
            <a:r>
              <a:rPr lang="de-DE" sz="2800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Single-Page-Anwendungen</a:t>
            </a:r>
            <a:r>
              <a:rPr lang="de-DE" sz="2800" b="1" dirty="0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  <a:endParaRPr lang="de-DE" sz="1200" dirty="0">
              <a:ln>
                <a:solidFill>
                  <a:schemeClr val="bg1">
                    <a:lumMod val="75000"/>
                  </a:schemeClr>
                </a:solidFill>
              </a:ln>
            </a:endParaRP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1B87C798-4CF5-3B68-1858-261ADD5728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956263" y="6962273"/>
            <a:ext cx="771525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Neu: Es gibt ein 2. Formular ("Newsletter")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Nach dem erfolgreichen Registrieren soll eine Meldung unter dem Textfeld auftauchen ("Vielen Dank für Ihre Registrierung)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step_03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A00FA8C-8041-95AF-9630-02D475D6E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4" y="835890"/>
            <a:ext cx="3797915" cy="400067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B5FBC07-6587-8614-0C97-D2D8D7D41E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774" t="38184" r="-1"/>
          <a:stretch/>
        </p:blipFill>
        <p:spPr>
          <a:xfrm>
            <a:off x="345316" y="3210959"/>
            <a:ext cx="2253013" cy="173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783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Wohl ohne JS möglich: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Konsequenzen wie beim 1. Formular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Backend muss jetzt aber in der Lage sein, für eine Seite mit zwei Formularen zu arbeiten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Muss wissen, woher die Daten jeweils kommen (URL, POST Body, ...)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Muss wissen, welche Meldungen wohin gerendert werden müssen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step_03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A00FA8C-8041-95AF-9630-02D475D6E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4" y="835890"/>
            <a:ext cx="3797915" cy="400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4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Der Blog-Post ist das Wichtigste der Seite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Wenn das Ermitteln/Laden der Kommentare lange dauert, soll der Rest der Seite schon angezeigt werden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step_10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C443BA1-0DFD-056F-9BA6-FA9EBF22E5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8" r="2699" b="6371"/>
          <a:stretch/>
        </p:blipFill>
        <p:spPr>
          <a:xfrm>
            <a:off x="4431685" y="839640"/>
            <a:ext cx="4366830" cy="392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120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Ohne JS unmöglich (?)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Browser muss Seite mit Platzhalter/Wartemeldung liefern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Client muss auf fehlende Teile warten und dann in die Seite integrieren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HTMX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step_10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4C443BA1-0DFD-056F-9BA6-FA9EBF22E5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8" r="2699" b="6371"/>
          <a:stretch/>
        </p:blipFill>
        <p:spPr>
          <a:xfrm>
            <a:off x="4431685" y="839640"/>
            <a:ext cx="4366830" cy="392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045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Das Speichern des Kommentares dauert etwas länger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Während der neue Kommentar gespeichert wird, soll eine Wartemeldung angezeigt werden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Während der Kommentar gespeichert wird, soll es nicht möglich sein erneut, auf "Add"-Button zu drücken ("Double </a:t>
            </a:r>
            <a:r>
              <a:rPr lang="de-DE" sz="1600" b="0" dirty="0" err="1">
                <a:solidFill>
                  <a:srgbClr val="36544F"/>
                </a:solidFill>
              </a:rPr>
              <a:t>Submit</a:t>
            </a:r>
            <a:r>
              <a:rPr lang="de-DE" sz="1600" b="0" dirty="0">
                <a:solidFill>
                  <a:srgbClr val="36544F"/>
                </a:solidFill>
              </a:rPr>
              <a:t>")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DDCAD80-3A7F-CF11-E18E-2EF11C772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5" y="839640"/>
            <a:ext cx="3734305" cy="393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2854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Ohne JS nicht möglich: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Als Reaktion auf den "Add"-Button-Klick muss neben dem </a:t>
            </a:r>
            <a:r>
              <a:rPr lang="de-DE" sz="1600" b="0" dirty="0" err="1">
                <a:solidFill>
                  <a:srgbClr val="36544F"/>
                </a:solidFill>
              </a:rPr>
              <a:t>Submit</a:t>
            </a:r>
            <a:r>
              <a:rPr lang="de-DE" sz="1600" b="0" dirty="0">
                <a:solidFill>
                  <a:srgbClr val="36544F"/>
                </a:solidFill>
              </a:rPr>
              <a:t>-Request auch unmittelbar die Darstellung angepasst werden 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und der Button muss disabled werden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DDCAD80-3A7F-CF11-E18E-2EF11C772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5" y="839640"/>
            <a:ext cx="3734305" cy="3933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131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Lahmes Internet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Beim Klicken auf die Pfeile (vorheriger/nächster Blogpost) soll eine Wartemeldung angezeigt werden, bis der nächste Blog-Post dargestellt werden kann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F9B03A-5D85-0A5E-B607-3664340CC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82" y="836677"/>
            <a:ext cx="3735404" cy="185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0582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Ohne JS nicht möglich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Wenn der Request läuft, zeigt der Browser ein Wartesymbol an (wenn überhaupt)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Laden der Daten muss von der Darstellung entkoppelt werden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F9B03A-5D85-0A5E-B607-3664340CC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82" y="828726"/>
            <a:ext cx="3735404" cy="185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476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Zwei Formulare auf einer Seite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Wenn auf den "Register"-Knopf gedrückt wird, sollen Eingaben im Kommentar-Formular erhalten bleiben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DEF82C6-6590-1C88-310A-C8E82D42A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82" y="831643"/>
            <a:ext cx="3735404" cy="393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180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Ohne JS schwierig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Beide Formulare müssten "eins" sein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beide Inhalte müssten beim Klick auf den Server übertragen werden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der Server müsste wissen, was er tun soll (Button "Add" oder Button "Register")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DEF82C6-6590-1C88-310A-C8E82D42A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82" y="831643"/>
            <a:ext cx="3735404" cy="393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764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Kein Datenverlust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Beim Navigieren von einer Seite zur nächsten und wieder zurück sollen die Daten im Kommentar-Formular erhalten bleiben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Auch bei der Verwendung des Back-/Forward-Buttons!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87490F-CDD2-FE55-EDF1-FD68A869E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82" y="831643"/>
            <a:ext cx="3735404" cy="393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236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Ohne JS unmöglich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Evtl. bleibt der Formular-Inhalt im Browser-Cache (Back/Forward-Button)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aber bei Navigation über die Links kommt immer neue Seite vom Server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Eingaben sind dann weg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Die Eingaben müssen also irgendwo zwischengespeichert werden (bzw. bei jedem Request mitgesendet werden)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E87490F-CDD2-FE55-EDF1-FD68A869E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82" y="831643"/>
            <a:ext cx="3735404" cy="3934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93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im Header der Seite wird ein Video abgespielt (z.B. Werbung)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oder etwas anders Fortlaufendes (z.B. Session Timeout </a:t>
            </a:r>
            <a:r>
              <a:rPr lang="de-DE" sz="1600" b="0" dirty="0" err="1">
                <a:solidFill>
                  <a:srgbClr val="36544F"/>
                </a:solidFill>
              </a:rPr>
              <a:t>Timer</a:t>
            </a:r>
            <a:r>
              <a:rPr lang="de-DE" sz="1600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Beim Navigieren durch die Seiten soll das Video/der </a:t>
            </a:r>
            <a:r>
              <a:rPr lang="de-DE" sz="1600" b="0" dirty="0" err="1">
                <a:solidFill>
                  <a:srgbClr val="36544F"/>
                </a:solidFill>
              </a:rPr>
              <a:t>Timer</a:t>
            </a:r>
            <a:r>
              <a:rPr lang="de-DE" sz="1600" b="0" dirty="0">
                <a:solidFill>
                  <a:srgbClr val="36544F"/>
                </a:solidFill>
              </a:rPr>
              <a:t> ununterbrochen flüssig weiterlaufen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B9FE6D1-DC9D-605F-E481-205D93EF4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82" y="831642"/>
            <a:ext cx="3735404" cy="393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185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Ohne JS unmöglich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Beim Server Request wird die Seite komplett neu aufgebaut, Video fängt von vorne an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Countdown/</a:t>
            </a:r>
            <a:r>
              <a:rPr lang="de-DE" sz="1600" b="0" dirty="0" err="1">
                <a:solidFill>
                  <a:srgbClr val="36544F"/>
                </a:solidFill>
              </a:rPr>
              <a:t>Timer</a:t>
            </a:r>
            <a:r>
              <a:rPr lang="de-DE" sz="1600" b="0" dirty="0">
                <a:solidFill>
                  <a:srgbClr val="36544F"/>
                </a:solidFill>
              </a:rPr>
              <a:t> ist ohne JS ohnehin nicht möglich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B9FE6D1-DC9D-605F-E481-205D93EF4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5182" y="831642"/>
            <a:ext cx="3735404" cy="393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3949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Serverseitig gerenderte ("statische") Anwendungen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Rendern auf dem Server fängt mit jedem Request wieder bei "0" an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Alle Informationen, die der Server braucht, müssen bei jedem Request mitgegeben werden</a:t>
            </a:r>
          </a:p>
          <a:p>
            <a:pPr lvl="2">
              <a:lnSpc>
                <a:spcPct val="130000"/>
              </a:lnSpc>
            </a:pPr>
            <a:r>
              <a:rPr lang="de-DE" dirty="0"/>
              <a:t>Inhalt von Eingabefeldern, welche Menüs sind offen etc.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Technik: URL, Request-Parameter, Cookies, Headers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Im Backend muss dann die ganze Seite zusammengebaut werden</a:t>
            </a:r>
          </a:p>
          <a:p>
            <a:pPr lvl="2">
              <a:lnSpc>
                <a:spcPct val="130000"/>
              </a:lnSpc>
            </a:pPr>
            <a:r>
              <a:rPr lang="de-DE" dirty="0"/>
              <a:t>Ggf. können Teile aus dem Cache kommen, aber es muss aus Browser-Sicht eine komplette Seite kommen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Was machen wir eigentlich mit Formular-Inhalten bei Back-Button-Klick? </a:t>
            </a:r>
          </a:p>
        </p:txBody>
      </p:sp>
    </p:spTree>
    <p:extLst>
      <p:ext uri="{BB962C8B-B14F-4D97-AF65-F5344CB8AC3E}">
        <p14:creationId xmlns:p14="http://schemas.microsoft.com/office/powerpoint/2010/main" val="2435244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Wir brauchen JavaScript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In realistischen </a:t>
            </a:r>
            <a:r>
              <a:rPr lang="de-DE" u="sng" dirty="0">
                <a:solidFill>
                  <a:srgbClr val="36544F"/>
                </a:solidFill>
              </a:rPr>
              <a:t>Anwendungen</a:t>
            </a:r>
            <a:r>
              <a:rPr lang="de-DE" dirty="0">
                <a:solidFill>
                  <a:srgbClr val="36544F"/>
                </a:solidFill>
              </a:rPr>
              <a:t> ist JavaScript unverzichtbar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Vielleicht schneller/früher als man häufig denkt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Es gibt Fortschritte in CSS und HTML, die JS an weiteren Stellen verzichtbar machen, aber nicht an allen</a:t>
            </a:r>
            <a:endParaRPr lang="de-DE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Bei "klassischem" Ansatz besteht die Gefahr, dass UI in zwei Teile aufgeteilt wird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"Das bisschen JavaScript wurschteln wir da irgendwie rein"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Aufteilung in Backend-Sprache und JavaScript</a:t>
            </a: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1661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Single-Page-Anwendungen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Man muss JavaScript machen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Man kann auch TypeScript nehmen. JavaScript und TypeScript werden heute synonym verwendet.</a:t>
            </a:r>
            <a:endParaRPr lang="de-DE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Es gibt spezialisierte Frameworks zum Bauen von SPAs</a:t>
            </a:r>
          </a:p>
          <a:p>
            <a:pPr lvl="1">
              <a:lnSpc>
                <a:spcPct val="130000"/>
              </a:lnSpc>
            </a:pPr>
            <a:r>
              <a:rPr lang="de-DE" sz="1600" dirty="0"/>
              <a:t>insbesondere Angular, </a:t>
            </a:r>
            <a:r>
              <a:rPr lang="de-DE" sz="1600" dirty="0" err="1"/>
              <a:t>React</a:t>
            </a:r>
            <a:r>
              <a:rPr lang="de-DE" sz="1600" dirty="0"/>
              <a:t>, </a:t>
            </a:r>
            <a:r>
              <a:rPr lang="de-DE" sz="1600" dirty="0" err="1"/>
              <a:t>Vue</a:t>
            </a:r>
            <a:endParaRPr lang="de-DE" sz="1600" dirty="0"/>
          </a:p>
          <a:p>
            <a:pPr marL="342900" lvl="1" indent="0">
              <a:buNone/>
            </a:pPr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sz="1400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5098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Single-Page-Anwendungen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Konsequente Trennung von UI und Backend</a:t>
            </a:r>
          </a:p>
          <a:p>
            <a:pPr lvl="1">
              <a:lnSpc>
                <a:spcPct val="130000"/>
              </a:lnSpc>
            </a:pPr>
            <a:r>
              <a:rPr lang="de-DE" sz="1600" dirty="0">
                <a:solidFill>
                  <a:srgbClr val="36544F"/>
                </a:solidFill>
              </a:rPr>
              <a:t>Klare Architektur, klare Aufgabenverteilung</a:t>
            </a:r>
          </a:p>
          <a:p>
            <a:pPr lvl="1">
              <a:lnSpc>
                <a:spcPct val="130000"/>
              </a:lnSpc>
            </a:pPr>
            <a:r>
              <a:rPr lang="de-DE" sz="1600" dirty="0"/>
              <a:t>Löst also das "JavaScript-</a:t>
            </a:r>
            <a:r>
              <a:rPr lang="de-DE" sz="1600" dirty="0" err="1"/>
              <a:t>Schnippsel</a:t>
            </a:r>
            <a:r>
              <a:rPr lang="de-DE" sz="1600" dirty="0"/>
              <a:t>-Problem"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Schnitt der Anwendung muss nicht den Backend-Services entsprechen</a:t>
            </a:r>
          </a:p>
          <a:p>
            <a:pPr lvl="1">
              <a:lnSpc>
                <a:spcPct val="130000"/>
              </a:lnSpc>
            </a:pPr>
            <a:r>
              <a:rPr lang="de-DE" sz="1600" dirty="0"/>
              <a:t>Oftmals ist eine UI "grober" oder einfach nur anders geschnitten als Services im Backend</a:t>
            </a:r>
          </a:p>
          <a:p>
            <a:pPr lvl="1">
              <a:lnSpc>
                <a:spcPct val="130000"/>
              </a:lnSpc>
            </a:pPr>
            <a:r>
              <a:rPr lang="de-DE" sz="1600" dirty="0" err="1">
                <a:solidFill>
                  <a:srgbClr val="36544F"/>
                </a:solidFill>
              </a:rPr>
              <a:t>Sachbearbeiter:in</a:t>
            </a:r>
            <a:r>
              <a:rPr lang="de-DE" sz="1600" dirty="0">
                <a:solidFill>
                  <a:srgbClr val="36544F"/>
                </a:solidFill>
              </a:rPr>
              <a:t> möchte z.B. Kundendaten, vorherige Einkäufe und ... in </a:t>
            </a:r>
            <a:r>
              <a:rPr lang="de-DE" sz="1600" u="sng" dirty="0">
                <a:solidFill>
                  <a:srgbClr val="36544F"/>
                </a:solidFill>
              </a:rPr>
              <a:t>einer</a:t>
            </a:r>
            <a:r>
              <a:rPr lang="de-DE" sz="1600" dirty="0">
                <a:solidFill>
                  <a:srgbClr val="36544F"/>
                </a:solidFill>
              </a:rPr>
              <a:t> Ansicht sehen</a:t>
            </a:r>
          </a:p>
          <a:p>
            <a:pPr lvl="1">
              <a:lnSpc>
                <a:spcPct val="130000"/>
              </a:lnSpc>
            </a:pPr>
            <a:r>
              <a:rPr lang="de-DE" sz="1600" dirty="0" err="1"/>
              <a:t>Leser:in</a:t>
            </a:r>
            <a:r>
              <a:rPr lang="de-DE" sz="1600" dirty="0"/>
              <a:t> möchte Blog-Artikel und Kommentare und Tipps für weitere Artikel in </a:t>
            </a:r>
            <a:r>
              <a:rPr lang="de-DE" sz="1600" u="sng" dirty="0"/>
              <a:t>einer</a:t>
            </a:r>
            <a:r>
              <a:rPr lang="de-DE" sz="1600" dirty="0"/>
              <a:t> Ansicht sehen</a:t>
            </a:r>
            <a:endParaRPr lang="de-DE" sz="1600" dirty="0">
              <a:solidFill>
                <a:srgbClr val="36544F"/>
              </a:solidFill>
            </a:endParaRPr>
          </a:p>
          <a:p>
            <a:pPr marL="342900" lvl="1" indent="0">
              <a:buNone/>
            </a:pPr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sz="1400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7802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Single-Page-Anwendungen</a:t>
            </a:r>
          </a:p>
          <a:p>
            <a:pPr>
              <a:lnSpc>
                <a:spcPct val="130000"/>
              </a:lnSpc>
            </a:pPr>
            <a:r>
              <a:rPr lang="de-DE" sz="1800" dirty="0">
                <a:solidFill>
                  <a:srgbClr val="36544F"/>
                </a:solidFill>
              </a:rPr>
              <a:t>Zustand befindet sich im Client</a:t>
            </a:r>
          </a:p>
          <a:p>
            <a:pPr lvl="1"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</a:rPr>
              <a:t>Formular gültig ausgefüllt?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Kommentar-Liste auf- oder zugeklappt?</a:t>
            </a:r>
            <a:endParaRPr lang="de-DE" sz="1400" dirty="0">
              <a:solidFill>
                <a:srgbClr val="36544F"/>
              </a:solidFill>
            </a:endParaRPr>
          </a:p>
          <a:p>
            <a:pPr lvl="1"/>
            <a:endParaRPr lang="de-DE" sz="20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0973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Probleme von Single-Page-Anwendungen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Was fällt euch ein? 🤔</a:t>
            </a: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519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99136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Teil 1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1137125"/>
            <a:ext cx="9144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1778B8"/>
                </a:solidFill>
                <a:latin typeface="Source Sans Pro" panose="020B0503030403020204" pitchFamily="34" charset="77"/>
              </a:rPr>
              <a:t>Der Weg zur</a:t>
            </a:r>
            <a:endParaRPr lang="de-DE" sz="4800" b="1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6ACA71B-15CB-6EDF-A42D-90B5142779FB}"/>
              </a:ext>
            </a:extLst>
          </p:cNvPr>
          <p:cNvSpPr/>
          <p:nvPr/>
        </p:nvSpPr>
        <p:spPr>
          <a:xfrm>
            <a:off x="0" y="2382107"/>
            <a:ext cx="908245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Single-Page-Anwendung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3609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Probleme von Single-Page-Anwendungen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Langsam! 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Viel JavaScript muss geladen werden!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Back-Button geht nicht!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SEO geht nicht / schlecht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JS-Bibliotheken ändern sich ständig!</a:t>
            </a:r>
          </a:p>
          <a:p>
            <a:pPr>
              <a:lnSpc>
                <a:spcPct val="130000"/>
              </a:lnSpc>
            </a:pPr>
            <a:r>
              <a:rPr lang="de-DE" dirty="0" err="1">
                <a:solidFill>
                  <a:srgbClr val="36544F"/>
                </a:solidFill>
              </a:rPr>
              <a:t>Tooling</a:t>
            </a:r>
            <a:r>
              <a:rPr lang="de-DE" dirty="0">
                <a:solidFill>
                  <a:srgbClr val="36544F"/>
                </a:solidFill>
              </a:rPr>
              <a:t> funktioniert nicht!</a:t>
            </a:r>
          </a:p>
          <a:p>
            <a:pPr>
              <a:lnSpc>
                <a:spcPct val="130000"/>
              </a:lnSpc>
            </a:pP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350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Beste Performance!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step_01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8C3BDA8-0CE3-392B-80DC-1A2F6AD45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6" y="839639"/>
            <a:ext cx="2793991" cy="397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039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Wenn Performance bzw. Datensparsamkeit das Wichtigste ist, warum sparen wir nicht auch Styling und Bilder? 😈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Das würden wir wohl nicht machen, kein Mensch würde diese App nutzen wollen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Also machen wir scheinbar Kompromisse (höheres Datenvolumen, dafür </a:t>
            </a:r>
            <a:r>
              <a:rPr lang="de-DE" sz="1600" b="0" dirty="0" err="1">
                <a:solidFill>
                  <a:srgbClr val="36544F"/>
                </a:solidFill>
              </a:rPr>
              <a:t>chiquere</a:t>
            </a:r>
            <a:r>
              <a:rPr lang="de-DE" sz="1600" b="0" dirty="0">
                <a:solidFill>
                  <a:srgbClr val="36544F"/>
                </a:solidFill>
              </a:rPr>
              <a:t> UI)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Das gleiche gilt für JavaScript: mehr Daten, dafür bessere Interaktion z.B.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step_01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18C3BDA8-0CE3-392B-80DC-1A2F6AD455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6" y="839639"/>
            <a:ext cx="2793991" cy="3974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370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Verhalten von Single-Page-Anwendungen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Der Browser macht </a:t>
            </a:r>
            <a:r>
              <a:rPr lang="de-DE" u="sng" dirty="0">
                <a:solidFill>
                  <a:srgbClr val="36544F"/>
                </a:solidFill>
              </a:rPr>
              <a:t>einen</a:t>
            </a:r>
            <a:r>
              <a:rPr lang="de-DE" dirty="0">
                <a:solidFill>
                  <a:srgbClr val="36544F"/>
                </a:solidFill>
              </a:rPr>
              <a:t> Request zum Server ("</a:t>
            </a:r>
            <a:r>
              <a:rPr lang="de-DE" dirty="0" err="1">
                <a:solidFill>
                  <a:srgbClr val="36544F"/>
                </a:solidFill>
              </a:rPr>
              <a:t>index.html</a:t>
            </a:r>
            <a:r>
              <a:rPr lang="de-DE" dirty="0">
                <a:solidFill>
                  <a:srgbClr val="36544F"/>
                </a:solidFill>
              </a:rPr>
              <a:t>")</a:t>
            </a:r>
          </a:p>
          <a:p>
            <a:pPr lvl="1"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Diese Seite ist in der Regel leer, enthält nur Links auf JavaScript und ggf. CSS</a:t>
            </a:r>
          </a:p>
          <a:p>
            <a:pPr lvl="1"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Browser muss nun weitere </a:t>
            </a:r>
            <a:r>
              <a:rPr lang="de-DE" dirty="0" err="1">
                <a:solidFill>
                  <a:srgbClr val="36544F"/>
                </a:solidFill>
              </a:rPr>
              <a:t>Requests</a:t>
            </a:r>
            <a:r>
              <a:rPr lang="de-DE" dirty="0">
                <a:solidFill>
                  <a:srgbClr val="36544F"/>
                </a:solidFill>
              </a:rPr>
              <a:t> machen, um JS (und CSS) zu laden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Der Code muss über das Internet geladen werden</a:t>
            </a:r>
            <a:endParaRPr lang="de-DE" dirty="0">
              <a:solidFill>
                <a:srgbClr val="36544F"/>
              </a:solidFill>
            </a:endParaRPr>
          </a:p>
          <a:p>
            <a:pPr lvl="1">
              <a:lnSpc>
                <a:spcPct val="130000"/>
              </a:lnSpc>
            </a:pPr>
            <a:r>
              <a:rPr lang="de-DE" dirty="0"/>
              <a:t>Das JavaScript muss geparst und ausgeführt werden</a:t>
            </a:r>
          </a:p>
          <a:p>
            <a:pPr lvl="1"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Erst jet</a:t>
            </a:r>
            <a:r>
              <a:rPr lang="de-DE" dirty="0"/>
              <a:t>zt ist die Anwendung sichtbar (aber auch interaktiv)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Jede weitere Navigation findet nur noch im Browser statt (keine Server Round-trips)</a:t>
            </a:r>
          </a:p>
          <a:p>
            <a:pPr lvl="2">
              <a:lnSpc>
                <a:spcPct val="130000"/>
              </a:lnSpc>
            </a:pPr>
            <a:r>
              <a:rPr lang="de-DE" dirty="0"/>
              <a:t>Deswegen "</a:t>
            </a:r>
            <a:r>
              <a:rPr lang="de-DE" u="sng" dirty="0"/>
              <a:t>Single</a:t>
            </a:r>
            <a:r>
              <a:rPr lang="de-DE" dirty="0"/>
              <a:t>-Page-Anwendung"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Server ist für die Geschäftslogik und die Bereitstellung der Daten zuständig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76682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Verhalten von Single-Page-Anwendungen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Es gibt natürlich Kompromisse...</a:t>
            </a:r>
          </a:p>
          <a:p>
            <a:pPr lvl="1"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SSR (</a:t>
            </a:r>
            <a:r>
              <a:rPr lang="de-DE" dirty="0" err="1">
                <a:solidFill>
                  <a:srgbClr val="36544F"/>
                </a:solidFill>
              </a:rPr>
              <a:t>pros</a:t>
            </a:r>
            <a:r>
              <a:rPr lang="de-DE" dirty="0">
                <a:solidFill>
                  <a:srgbClr val="36544F"/>
                </a:solidFill>
              </a:rPr>
              <a:t> und </a:t>
            </a:r>
            <a:r>
              <a:rPr lang="de-DE" dirty="0" err="1">
                <a:solidFill>
                  <a:srgbClr val="36544F"/>
                </a:solidFill>
              </a:rPr>
              <a:t>cons</a:t>
            </a:r>
            <a:r>
              <a:rPr lang="de-DE" dirty="0">
                <a:solidFill>
                  <a:srgbClr val="36544F"/>
                </a:solidFill>
              </a:rPr>
              <a:t> aufschreiben...)</a:t>
            </a:r>
          </a:p>
          <a:p>
            <a:pPr lvl="1">
              <a:lnSpc>
                <a:spcPct val="130000"/>
              </a:lnSpc>
            </a:pPr>
            <a:r>
              <a:rPr lang="de-DE" dirty="0" err="1">
                <a:solidFill>
                  <a:srgbClr val="36544F"/>
                </a:solidFill>
              </a:rPr>
              <a:t>Lazy-Loading</a:t>
            </a:r>
            <a:endParaRPr lang="de-DE" dirty="0">
              <a:solidFill>
                <a:srgbClr val="36544F"/>
              </a:solidFill>
            </a:endParaRPr>
          </a:p>
          <a:p>
            <a:pPr lvl="1">
              <a:lnSpc>
                <a:spcPct val="130000"/>
              </a:lnSpc>
            </a:pPr>
            <a:r>
              <a:rPr lang="de-DE" dirty="0"/>
              <a:t>Caching der Artefakte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64039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55922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endParaRPr lang="de-DE" b="0" dirty="0">
              <a:solidFill>
                <a:srgbClr val="36544F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493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endParaRPr lang="de-DE" b="0" dirty="0">
              <a:solidFill>
                <a:srgbClr val="36544F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2203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dirty="0"/>
              <a:t>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endParaRPr lang="de-DE" b="0" dirty="0">
              <a:solidFill>
                <a:srgbClr val="36544F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342900" indent="-342900">
              <a:buFont typeface="+mj-lt"/>
              <a:buAutoNum type="arabicPeriod"/>
            </a:pPr>
            <a:endParaRPr lang="de-DE" b="0" dirty="0">
              <a:solidFill>
                <a:srgbClr val="36544F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komplette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😢 Auch für "statische" Komponenten</a:t>
            </a:r>
          </a:p>
          <a:p>
            <a:pPr lvl="1"/>
            <a:r>
              <a:rPr lang="de-DE" dirty="0"/>
              <a:t>😢 Bandbreite! Performance!</a:t>
            </a:r>
          </a:p>
          <a:p>
            <a:pPr lvl="1"/>
            <a:r>
              <a:rPr lang="de-DE" dirty="0"/>
              <a:t>😢 Erst jetzt ist die Anwendung interaktiv</a:t>
            </a:r>
          </a:p>
          <a:p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Jede weitere </a:t>
            </a:r>
            <a:r>
              <a:rPr lang="de-DE" b="0" dirty="0" err="1">
                <a:solidFill>
                  <a:srgbClr val="36544F"/>
                </a:solidFill>
              </a:rPr>
              <a:t>Naviation</a:t>
            </a:r>
            <a:r>
              <a:rPr lang="de-DE" b="0" dirty="0">
                <a:solidFill>
                  <a:srgbClr val="36544F"/>
                </a:solidFill>
              </a:rPr>
              <a:t> findet auf dem Client statt</a:t>
            </a:r>
          </a:p>
          <a:p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3028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Progressive Enhancement</a:t>
            </a:r>
          </a:p>
          <a:p>
            <a:pPr>
              <a:lnSpc>
                <a:spcPct val="130000"/>
              </a:lnSpc>
            </a:pPr>
            <a:r>
              <a:rPr lang="de-DE" dirty="0" err="1">
                <a:solidFill>
                  <a:srgbClr val="36544F"/>
                </a:solidFill>
              </a:rPr>
              <a:t>Todo</a:t>
            </a: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3247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96374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Wir bauen Schritt-für-Schritt eine Anwendung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Zu jedem Schritt überlegen wir, wie wir die Anwendung bauen würde:</a:t>
            </a:r>
          </a:p>
          <a:p>
            <a:pPr lvl="1">
              <a:lnSpc>
                <a:spcPct val="140000"/>
              </a:lnSpc>
            </a:pPr>
            <a:r>
              <a:rPr lang="de-DE" sz="1400" b="1" dirty="0"/>
              <a:t>"klassisch"</a:t>
            </a:r>
            <a:r>
              <a:rPr lang="de-DE" sz="1400" dirty="0"/>
              <a:t>: serverseitig, statisch gerenderte Anwendung (z.B. PHP, Spring </a:t>
            </a:r>
            <a:r>
              <a:rPr lang="de-DE" sz="1400" dirty="0" err="1"/>
              <a:t>WebMVC</a:t>
            </a:r>
            <a:r>
              <a:rPr lang="de-DE" sz="1400" dirty="0"/>
              <a:t> oder </a:t>
            </a:r>
            <a:r>
              <a:rPr lang="de-DE" sz="1400" dirty="0" err="1"/>
              <a:t>ASP.net</a:t>
            </a:r>
            <a:r>
              <a:rPr lang="de-DE" sz="1400" dirty="0"/>
              <a:t>)</a:t>
            </a:r>
          </a:p>
          <a:p>
            <a:pPr lvl="1">
              <a:lnSpc>
                <a:spcPct val="14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"</a:t>
            </a:r>
            <a:r>
              <a:rPr lang="de-DE" sz="1400" b="1" dirty="0">
                <a:solidFill>
                  <a:srgbClr val="36544F"/>
                </a:solidFill>
              </a:rPr>
              <a:t>klassisch + JS</a:t>
            </a:r>
            <a:r>
              <a:rPr lang="de-DE" sz="1400" b="0" dirty="0">
                <a:solidFill>
                  <a:srgbClr val="36544F"/>
                </a:solidFill>
              </a:rPr>
              <a:t>" wie "</a:t>
            </a:r>
            <a:r>
              <a:rPr lang="de-DE" sz="1400" dirty="0"/>
              <a:t>klassisch" </a:t>
            </a:r>
            <a:r>
              <a:rPr lang="de-DE" sz="1400" b="0" dirty="0">
                <a:solidFill>
                  <a:srgbClr val="36544F"/>
                </a:solidFill>
              </a:rPr>
              <a:t>aber hier und da mit JavaScript-</a:t>
            </a:r>
            <a:r>
              <a:rPr lang="de-DE" sz="1400" b="0" dirty="0" err="1">
                <a:solidFill>
                  <a:srgbClr val="36544F"/>
                </a:solidFill>
              </a:rPr>
              <a:t>Schnippseln</a:t>
            </a:r>
            <a:r>
              <a:rPr lang="de-DE" sz="1400" b="0" dirty="0">
                <a:solidFill>
                  <a:srgbClr val="36544F"/>
                </a:solidFill>
              </a:rPr>
              <a:t> ("</a:t>
            </a:r>
            <a:r>
              <a:rPr lang="de-DE" sz="1400" b="0" dirty="0" err="1">
                <a:solidFill>
                  <a:srgbClr val="36544F"/>
                </a:solidFill>
              </a:rPr>
              <a:t>jQuery</a:t>
            </a:r>
            <a:r>
              <a:rPr lang="de-DE" sz="1400" b="0" dirty="0">
                <a:solidFill>
                  <a:srgbClr val="36544F"/>
                </a:solidFill>
              </a:rPr>
              <a:t>")</a:t>
            </a:r>
          </a:p>
          <a:p>
            <a:pPr lvl="1">
              <a:lnSpc>
                <a:spcPct val="140000"/>
              </a:lnSpc>
            </a:pPr>
            <a:r>
              <a:rPr lang="de-DE" sz="1400" dirty="0"/>
              <a:t>"</a:t>
            </a:r>
            <a:r>
              <a:rPr lang="de-DE" sz="1400" b="1" dirty="0"/>
              <a:t>Single-Page-App</a:t>
            </a:r>
            <a:r>
              <a:rPr lang="de-DE" sz="1400" dirty="0"/>
              <a:t>": Frontend komplett in JS, Daten im Backend, Kommunikation per HTTP API</a:t>
            </a:r>
            <a:endParaRPr lang="de-DE" sz="1300" b="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</p:spTree>
    <p:extLst>
      <p:ext uri="{BB962C8B-B14F-4D97-AF65-F5344CB8AC3E}">
        <p14:creationId xmlns:p14="http://schemas.microsoft.com/office/powerpoint/2010/main" val="15360123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99136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Teil 2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1137125"/>
            <a:ext cx="9144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B04432"/>
                </a:solidFill>
                <a:latin typeface="Source Sans Pro" panose="020B0503030403020204" pitchFamily="34" charset="77"/>
              </a:rPr>
              <a:t>Fullstack</a:t>
            </a:r>
            <a:endParaRPr lang="de-DE" sz="4800" b="1" dirty="0">
              <a:solidFill>
                <a:srgbClr val="B04432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6ACA71B-15CB-6EDF-A42D-90B5142779FB}"/>
              </a:ext>
            </a:extLst>
          </p:cNvPr>
          <p:cNvSpPr/>
          <p:nvPr/>
        </p:nvSpPr>
        <p:spPr>
          <a:xfrm>
            <a:off x="0" y="2520814"/>
            <a:ext cx="908245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Ansätze</a:t>
            </a:r>
            <a:endParaRPr lang="de-DE" sz="12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75515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Ansätze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Fullstack</a:t>
            </a:r>
            <a:r>
              <a:rPr lang="de-DE" dirty="0"/>
              <a:t>-Ansätze</a:t>
            </a:r>
          </a:p>
          <a:p>
            <a:pPr>
              <a:lnSpc>
                <a:spcPct val="130000"/>
              </a:lnSpc>
            </a:pPr>
            <a:r>
              <a:rPr lang="de-DE" dirty="0" err="1">
                <a:solidFill>
                  <a:srgbClr val="36544F"/>
                </a:solidFill>
              </a:rPr>
              <a:t>Fullstack</a:t>
            </a:r>
            <a:r>
              <a:rPr lang="de-DE" dirty="0">
                <a:solidFill>
                  <a:srgbClr val="36544F"/>
                </a:solidFill>
              </a:rPr>
              <a:t> JavaScript-Frameworks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Insbesondere in </a:t>
            </a:r>
            <a:r>
              <a:rPr lang="de-DE" dirty="0" err="1"/>
              <a:t>React</a:t>
            </a:r>
            <a:r>
              <a:rPr lang="de-DE" dirty="0"/>
              <a:t> gerade heftig diskutiert (</a:t>
            </a:r>
            <a:r>
              <a:rPr lang="de-DE" dirty="0" err="1"/>
              <a:t>Next.js</a:t>
            </a:r>
            <a:r>
              <a:rPr lang="de-DE" dirty="0"/>
              <a:t>, Remix)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 err="1">
                <a:solidFill>
                  <a:srgbClr val="36544F"/>
                </a:solidFill>
              </a:rPr>
              <a:t>Astro</a:t>
            </a:r>
            <a:r>
              <a:rPr lang="de-DE" dirty="0">
                <a:solidFill>
                  <a:srgbClr val="36544F"/>
                </a:solidFill>
              </a:rPr>
              <a:t>, Gatsby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HTMX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23235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Ansätze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Konzepte</a:t>
            </a:r>
          </a:p>
          <a:p>
            <a:r>
              <a:rPr lang="de-DE" dirty="0"/>
              <a:t>On-</a:t>
            </a:r>
            <a:r>
              <a:rPr lang="de-DE" dirty="0" err="1"/>
              <a:t>demand</a:t>
            </a:r>
            <a:r>
              <a:rPr lang="de-DE" dirty="0"/>
              <a:t> </a:t>
            </a:r>
            <a:r>
              <a:rPr lang="de-DE" dirty="0" err="1"/>
              <a:t>RenderingDecide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</a:t>
            </a:r>
            <a:r>
              <a:rPr lang="de-DE" dirty="0" err="1"/>
              <a:t>strategy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route </a:t>
            </a:r>
            <a:r>
              <a:rPr lang="de-DE" dirty="0" err="1"/>
              <a:t>level</a:t>
            </a:r>
            <a:r>
              <a:rPr lang="de-DE" dirty="0"/>
              <a:t>: SSR, SSG, CSR, ISR, ESR, SWR.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any</a:t>
            </a:r>
            <a:r>
              <a:rPr lang="de-DE" dirty="0"/>
              <a:t> </a:t>
            </a:r>
            <a:r>
              <a:rPr lang="de-DE" dirty="0" err="1"/>
              <a:t>kind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website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web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optimized</a:t>
            </a:r>
            <a:r>
              <a:rPr lang="de-DE" dirty="0"/>
              <a:t> </a:t>
            </a:r>
            <a:r>
              <a:rPr lang="de-DE" dirty="0" err="1"/>
              <a:t>performance</a:t>
            </a:r>
            <a:r>
              <a:rPr lang="de-DE" dirty="0"/>
              <a:t> in mind. (https://</a:t>
            </a:r>
            <a:r>
              <a:rPr lang="de-DE" dirty="0" err="1"/>
              <a:t>nuxt.com</a:t>
            </a:r>
            <a:r>
              <a:rPr lang="de-DE" dirty="0"/>
              <a:t>/)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C85DE0C-2123-9397-7957-7C92FD9528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91" y="2172549"/>
            <a:ext cx="1886432" cy="156794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8444CB7-C85F-8301-2B15-38241BFA428E}"/>
              </a:ext>
            </a:extLst>
          </p:cNvPr>
          <p:cNvSpPr txBox="1"/>
          <p:nvPr/>
        </p:nvSpPr>
        <p:spPr>
          <a:xfrm>
            <a:off x="2386901" y="2202418"/>
            <a:ext cx="4572000" cy="369332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kit.svelte.dev</a:t>
            </a:r>
            <a:r>
              <a:rPr lang="de-DE" dirty="0"/>
              <a:t>/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26E30E1-5560-1C21-9E43-691B9AE9C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2" y="2785463"/>
            <a:ext cx="3555474" cy="134650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58298D4-FB66-9AEC-A8FE-AB20F6F4A34E}"/>
              </a:ext>
            </a:extLst>
          </p:cNvPr>
          <p:cNvSpPr txBox="1"/>
          <p:nvPr/>
        </p:nvSpPr>
        <p:spPr>
          <a:xfrm>
            <a:off x="3931922" y="4220404"/>
            <a:ext cx="4572000" cy="369332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nextjs.org</a:t>
            </a:r>
            <a:r>
              <a:rPr lang="de-DE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7632731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Ansätze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Konzepte</a:t>
            </a:r>
          </a:p>
          <a:p>
            <a:r>
              <a:rPr lang="de-DE" dirty="0" err="1"/>
              <a:t>fullstatck</a:t>
            </a:r>
            <a:r>
              <a:rPr lang="de-DE" dirty="0"/>
              <a:t>-Frameworks sollen nicht nur für </a:t>
            </a:r>
            <a:r>
              <a:rPr lang="de-DE" dirty="0" err="1"/>
              <a:t>besere</a:t>
            </a:r>
            <a:r>
              <a:rPr lang="de-DE" dirty="0"/>
              <a:t> Laufzeit sorgen (Performance)</a:t>
            </a:r>
          </a:p>
          <a:p>
            <a:r>
              <a:rPr lang="de-DE" dirty="0"/>
              <a:t>Auch die Entwicklung vereinfachen ("all-inklusive"-Lösungen. alles, was man als Tools braucht, ist dabei und fertig konfiguriert, Bundling, TypeScript, Router, Test)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7168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C3DE3E-BF3F-069C-A841-698D08534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048EB6-D29D-8464-0D59-8DB4FC568B6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Gute Übersicht über Rendering Ansätze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EF51875-D877-0FD1-897A-9A433B00A83C}"/>
              </a:ext>
            </a:extLst>
          </p:cNvPr>
          <p:cNvSpPr txBox="1"/>
          <p:nvPr/>
        </p:nvSpPr>
        <p:spPr>
          <a:xfrm>
            <a:off x="1534602" y="2245106"/>
            <a:ext cx="5327373" cy="369332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nuxt.com</a:t>
            </a:r>
            <a:r>
              <a:rPr lang="de-DE" dirty="0"/>
              <a:t>/</a:t>
            </a:r>
            <a:r>
              <a:rPr lang="de-DE" dirty="0" err="1"/>
              <a:t>docs</a:t>
            </a:r>
            <a:r>
              <a:rPr lang="de-DE" dirty="0"/>
              <a:t>/</a:t>
            </a:r>
            <a:r>
              <a:rPr lang="de-DE" dirty="0" err="1"/>
              <a:t>guide</a:t>
            </a:r>
            <a:r>
              <a:rPr lang="de-DE" dirty="0"/>
              <a:t>/</a:t>
            </a:r>
            <a:r>
              <a:rPr lang="de-DE" dirty="0" err="1"/>
              <a:t>concepts</a:t>
            </a:r>
            <a:r>
              <a:rPr lang="de-DE" dirty="0"/>
              <a:t>/</a:t>
            </a:r>
            <a:r>
              <a:rPr lang="de-DE" dirty="0" err="1"/>
              <a:t>rendering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69661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Ansätze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Begriffe</a:t>
            </a:r>
          </a:p>
          <a:p>
            <a:pPr>
              <a:lnSpc>
                <a:spcPct val="130000"/>
              </a:lnSpc>
            </a:pPr>
            <a:r>
              <a:rPr lang="de-DE" sz="1800" dirty="0">
                <a:solidFill>
                  <a:srgbClr val="36544F"/>
                </a:solidFill>
              </a:rPr>
              <a:t>Multi-Page-</a:t>
            </a:r>
            <a:r>
              <a:rPr lang="de-DE" sz="1800" dirty="0" err="1">
                <a:solidFill>
                  <a:srgbClr val="36544F"/>
                </a:solidFill>
              </a:rPr>
              <a:t>Application</a:t>
            </a:r>
            <a:r>
              <a:rPr lang="de-DE" sz="1800" dirty="0">
                <a:solidFill>
                  <a:srgbClr val="36544F"/>
                </a:solidFill>
              </a:rPr>
              <a:t> (MPA)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"Traditionelle" Web-Anwendung, in der der Client pro Route einen Request zum Server macht</a:t>
            </a:r>
            <a:endParaRPr lang="de-DE" sz="140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dirty="0">
                <a:solidFill>
                  <a:srgbClr val="36544F"/>
                </a:solidFill>
              </a:rPr>
              <a:t>Serversite Rendering (SSR)</a:t>
            </a:r>
          </a:p>
          <a:p>
            <a:pPr>
              <a:lnSpc>
                <a:spcPct val="130000"/>
              </a:lnSpc>
            </a:pPr>
            <a:r>
              <a:rPr lang="de-DE" sz="1800" dirty="0">
                <a:solidFill>
                  <a:srgbClr val="36544F"/>
                </a:solidFill>
              </a:rPr>
              <a:t>Static Site Generation (SSG)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Die Seiten der kompletten Anwendung werden schon zur </a:t>
            </a:r>
            <a:r>
              <a:rPr lang="de-DE" sz="1400" dirty="0" err="1"/>
              <a:t>Buildzeit</a:t>
            </a:r>
            <a:r>
              <a:rPr lang="de-DE" sz="1400" dirty="0"/>
              <a:t> generiert. Zum Beispiel auf Basis von Daten aus einem CMS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Ergebnis muss aber nicht zwangsläufig HTML sein.</a:t>
            </a:r>
          </a:p>
          <a:p>
            <a:pPr>
              <a:lnSpc>
                <a:spcPct val="130000"/>
              </a:lnSpc>
            </a:pPr>
            <a:r>
              <a:rPr lang="de-DE" sz="1800" dirty="0" err="1">
                <a:solidFill>
                  <a:srgbClr val="36544F"/>
                </a:solidFill>
              </a:rPr>
              <a:t>Incremental</a:t>
            </a:r>
            <a:r>
              <a:rPr lang="de-DE" sz="1800" dirty="0">
                <a:solidFill>
                  <a:srgbClr val="36544F"/>
                </a:solidFill>
              </a:rPr>
              <a:t> Static Regeneration (ISG)</a:t>
            </a:r>
          </a:p>
          <a:p>
            <a:pPr lvl="1">
              <a:lnSpc>
                <a:spcPct val="130000"/>
              </a:lnSpc>
            </a:pPr>
            <a:r>
              <a:rPr lang="de-DE" sz="1500" dirty="0"/>
              <a:t>Einzelne Seiten der Anwendung werden zur Laufzeit neu generiert (z.B. wenn ein Artikel im CMS aktualisiert wurde)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27232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Ansätze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Begriffe</a:t>
            </a:r>
          </a:p>
          <a:p>
            <a:pPr>
              <a:lnSpc>
                <a:spcPct val="130000"/>
              </a:lnSpc>
            </a:pPr>
            <a:r>
              <a:rPr lang="de-DE" sz="1800" dirty="0">
                <a:solidFill>
                  <a:srgbClr val="36544F"/>
                </a:solidFill>
              </a:rPr>
              <a:t>Edge-Side Rendering (ESR)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Der Server für das Frontend läuft in einer "Edge-Funktion" im CDN (z.B. bei Cloudflare, </a:t>
            </a:r>
            <a:r>
              <a:rPr lang="de-DE" sz="1400" dirty="0" err="1"/>
              <a:t>Vercel</a:t>
            </a:r>
            <a:r>
              <a:rPr lang="de-DE" sz="1400" dirty="0"/>
              <a:t> oder </a:t>
            </a:r>
            <a:r>
              <a:rPr lang="de-DE" sz="1400" dirty="0" err="1"/>
              <a:t>Netlify</a:t>
            </a:r>
            <a:r>
              <a:rPr lang="de-DE" sz="1400" dirty="0"/>
              <a:t>)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Da die Funktionen "nahe" beim Client laufen, soll die Latenz gering sein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122137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Ansätze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Begriffe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Progressive </a:t>
            </a:r>
            <a:r>
              <a:rPr lang="de-DE" dirty="0" err="1">
                <a:solidFill>
                  <a:srgbClr val="36544F"/>
                </a:solidFill>
              </a:rPr>
              <a:t>enhancement</a:t>
            </a:r>
            <a:r>
              <a:rPr lang="de-DE" dirty="0">
                <a:solidFill>
                  <a:srgbClr val="36544F"/>
                </a:solidFill>
              </a:rPr>
              <a:t>: </a:t>
            </a:r>
          </a:p>
          <a:p>
            <a:pPr lvl="1"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Die Anwendung funktioniert grundsätzlich ohne JavaScript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JavaScript wird nur verwendet, um die Bedienbarkeit noch zu verbessern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Beispiel: </a:t>
            </a:r>
          </a:p>
          <a:p>
            <a:pPr lvl="2">
              <a:lnSpc>
                <a:spcPct val="130000"/>
              </a:lnSpc>
            </a:pPr>
            <a:r>
              <a:rPr lang="de-DE" dirty="0"/>
              <a:t>Formular kann ausgefüllt und abgeschickt werden (ohne JS)</a:t>
            </a:r>
          </a:p>
          <a:p>
            <a:pPr lvl="2"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Validiert wird aber nur mit JS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Motivation von PE: Man kann die Anwendung schon bedienen, auch wenn der JS-Code noch nicht geladen wurde</a:t>
            </a: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330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5CA8C27-956A-CA0C-6CB1-C59724401C87}"/>
              </a:ext>
            </a:extLst>
          </p:cNvPr>
          <p:cNvSpPr txBox="1"/>
          <p:nvPr/>
        </p:nvSpPr>
        <p:spPr>
          <a:xfrm>
            <a:off x="1534602" y="2245106"/>
            <a:ext cx="5327373" cy="523220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r>
              <a:rPr lang="de-DE" sz="2800" dirty="0" err="1">
                <a:solidFill>
                  <a:srgbClr val="FF0000"/>
                </a:solidFill>
              </a:rPr>
              <a:t>Next.js</a:t>
            </a:r>
            <a:r>
              <a:rPr lang="de-DE" sz="2800" dirty="0">
                <a:solidFill>
                  <a:srgbClr val="FF0000"/>
                </a:solidFill>
              </a:rPr>
              <a:t> vorstellen </a:t>
            </a:r>
          </a:p>
        </p:txBody>
      </p:sp>
    </p:spTree>
    <p:extLst>
      <p:ext uri="{BB962C8B-B14F-4D97-AF65-F5344CB8AC3E}">
        <p14:creationId xmlns:p14="http://schemas.microsoft.com/office/powerpoint/2010/main" val="20246982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Unsere Blog-Anwendung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5CA8C27-956A-CA0C-6CB1-C59724401C87}"/>
              </a:ext>
            </a:extLst>
          </p:cNvPr>
          <p:cNvSpPr txBox="1"/>
          <p:nvPr/>
        </p:nvSpPr>
        <p:spPr>
          <a:xfrm>
            <a:off x="1534602" y="2245106"/>
            <a:ext cx="5327373" cy="1384995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r>
              <a:rPr lang="de-DE" sz="2800" dirty="0">
                <a:solidFill>
                  <a:srgbClr val="FF0000"/>
                </a:solidFill>
              </a:rPr>
              <a:t>Einzelne Schritte der Blog-Anwendung erneut prüfen:</a:t>
            </a:r>
          </a:p>
          <a:p>
            <a:r>
              <a:rPr lang="de-DE" sz="2800" dirty="0">
                <a:solidFill>
                  <a:srgbClr val="FF0000"/>
                </a:solidFill>
              </a:rPr>
              <a:t>wo macht </a:t>
            </a:r>
            <a:r>
              <a:rPr lang="de-DE" sz="2800" dirty="0" err="1">
                <a:solidFill>
                  <a:srgbClr val="FF0000"/>
                </a:solidFill>
              </a:rPr>
              <a:t>Next.js</a:t>
            </a:r>
            <a:r>
              <a:rPr lang="de-DE" sz="2800" dirty="0">
                <a:solidFill>
                  <a:srgbClr val="FF0000"/>
                </a:solidFill>
              </a:rPr>
              <a:t> Sinn</a:t>
            </a:r>
          </a:p>
        </p:txBody>
      </p:sp>
    </p:spTree>
    <p:extLst>
      <p:ext uri="{BB962C8B-B14F-4D97-AF65-F5344CB8AC3E}">
        <p14:creationId xmlns:p14="http://schemas.microsoft.com/office/powerpoint/2010/main" val="1326039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Blog-Anwendung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Mit den Pfeilen kann man vorherigen/nächsten Blog-Post anzeigen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Die einzelnen Posts sind per Link adressierbar/als Bookmark speicherbar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Die Artikel werden von Google gefunden (SEO)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E0D54F2-474B-F63A-61F0-C2D23825CF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7" y="839640"/>
            <a:ext cx="4524744" cy="3996928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step_01</a:t>
            </a:r>
          </a:p>
        </p:txBody>
      </p:sp>
    </p:spTree>
    <p:extLst>
      <p:ext uri="{BB962C8B-B14F-4D97-AF65-F5344CB8AC3E}">
        <p14:creationId xmlns:p14="http://schemas.microsoft.com/office/powerpoint/2010/main" val="34271175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HTMX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101E004-1EB7-27E4-4E2F-AA73BE308348}"/>
              </a:ext>
            </a:extLst>
          </p:cNvPr>
          <p:cNvSpPr txBox="1"/>
          <p:nvPr/>
        </p:nvSpPr>
        <p:spPr>
          <a:xfrm>
            <a:off x="1439186" y="1585147"/>
            <a:ext cx="5327373" cy="2246769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r>
              <a:rPr lang="de-DE" sz="2800" dirty="0">
                <a:solidFill>
                  <a:srgbClr val="FF0000"/>
                </a:solidFill>
              </a:rPr>
              <a:t>HTMX ist ein Sonderfall,</a:t>
            </a:r>
          </a:p>
          <a:p>
            <a:r>
              <a:rPr lang="de-DE" sz="2800" dirty="0">
                <a:solidFill>
                  <a:srgbClr val="FF0000"/>
                </a:solidFill>
              </a:rPr>
              <a:t>kann Probleme der Blog-Anwendung lösen, ist aber kein "</a:t>
            </a:r>
            <a:r>
              <a:rPr lang="de-DE" sz="2800" dirty="0" err="1">
                <a:solidFill>
                  <a:srgbClr val="FF0000"/>
                </a:solidFill>
              </a:rPr>
              <a:t>fullstack</a:t>
            </a:r>
            <a:r>
              <a:rPr lang="de-DE" sz="2800" dirty="0">
                <a:solidFill>
                  <a:srgbClr val="FF0000"/>
                </a:solidFill>
              </a:rPr>
              <a:t>"</a:t>
            </a:r>
          </a:p>
          <a:p>
            <a:r>
              <a:rPr lang="de-DE" sz="2800" dirty="0">
                <a:solidFill>
                  <a:srgbClr val="FF0000"/>
                </a:solidFill>
              </a:rPr>
              <a:t>Evtl. *vor* </a:t>
            </a:r>
            <a:r>
              <a:rPr lang="de-DE" sz="2800" dirty="0" err="1">
                <a:solidFill>
                  <a:srgbClr val="FF0000"/>
                </a:solidFill>
              </a:rPr>
              <a:t>Next.js</a:t>
            </a:r>
            <a:endParaRPr lang="de-DE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65153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Routing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Beide Frameworks sorgen für schnelle erste Darstellung</a:t>
            </a:r>
          </a:p>
          <a:p>
            <a:pPr lvl="1">
              <a:lnSpc>
                <a:spcPct val="130000"/>
              </a:lnSpc>
            </a:pPr>
            <a:r>
              <a:rPr lang="de-DE" dirty="0">
                <a:solidFill>
                  <a:srgbClr val="36544F"/>
                </a:solidFill>
              </a:rPr>
              <a:t>Serverseitiges Rendern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Einsparen von JavaScript, das in den Browser geladen werden muss</a:t>
            </a:r>
            <a:endParaRPr lang="de-DE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9E60B8"/>
                </a:solidFill>
              </a:rPr>
              <a:t>Remix</a:t>
            </a:r>
            <a:r>
              <a:rPr lang="de-DE" dirty="0">
                <a:solidFill>
                  <a:srgbClr val="36544F"/>
                </a:solidFill>
              </a:rPr>
              <a:t> Konventionen finde ich verwirrend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Unterschied zwischen Pages und Layout nicht trivial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Namenskonventionen (flache </a:t>
            </a:r>
            <a:r>
              <a:rPr lang="de-DE" dirty="0" err="1"/>
              <a:t>Hierachie</a:t>
            </a:r>
            <a:r>
              <a:rPr lang="de-DE" dirty="0"/>
              <a:t>) finde ich unpassend</a:t>
            </a:r>
            <a:endParaRPr lang="de-DE" dirty="0">
              <a:solidFill>
                <a:srgbClr val="36544F"/>
              </a:solidFill>
            </a:endParaRPr>
          </a:p>
          <a:p>
            <a:pPr lvl="1"/>
            <a:endParaRPr lang="de-DE" sz="2100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557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78501" y="3378505"/>
            <a:ext cx="6195840" cy="112552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/wdc2023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&amp; 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91100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Neu: Es gibt ein Formular für Kommentare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Validierung: Beide Felder sind Pflicht. Wann und wo Fehlermeldung?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Nach dem Speichern soll der Kommentar direkt angezeigt werden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step_03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B632487-5FC1-9EEE-DE7B-7FA267165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7" y="839639"/>
            <a:ext cx="3797913" cy="400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265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Neu: Es gibt ein Formular für Kommentare</a:t>
            </a: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Anforderungen: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Validierung: Beide Felder sind Pflicht. Wann und wo Fehlermeldung?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Nach dem Speichern soll der Kommentar direkt angezeigt werden 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step_03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B632487-5FC1-9EEE-DE7B-7FA267165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7" y="839639"/>
            <a:ext cx="3797913" cy="400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9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JavaScript oder klassisch/statisch?</a:t>
            </a:r>
            <a:endParaRPr lang="de-DE" sz="1800" b="0" dirty="0">
              <a:solidFill>
                <a:srgbClr val="9E60B8"/>
              </a:solidFill>
            </a:endParaRPr>
          </a:p>
          <a:p>
            <a:pPr marL="0" indent="0">
              <a:lnSpc>
                <a:spcPct val="140000"/>
              </a:lnSpc>
              <a:buNone/>
            </a:pPr>
            <a:r>
              <a:rPr lang="de-DE" sz="1600" b="0" u="sng" dirty="0">
                <a:solidFill>
                  <a:srgbClr val="36544F"/>
                </a:solidFill>
              </a:rPr>
              <a:t>Wohl ohne JS möglich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Validierung geht mit HTML </a:t>
            </a:r>
            <a:r>
              <a:rPr lang="de-DE" sz="1600" b="0" dirty="0" err="1">
                <a:solidFill>
                  <a:srgbClr val="36544F"/>
                </a:solidFill>
              </a:rPr>
              <a:t>Constraint</a:t>
            </a:r>
            <a:r>
              <a:rPr lang="de-DE" sz="1600" b="0" dirty="0">
                <a:solidFill>
                  <a:srgbClr val="36544F"/>
                </a:solidFill>
              </a:rPr>
              <a:t> API so-la-la (kommt auf die Anforderung an)</a:t>
            </a:r>
          </a:p>
          <a:p>
            <a:pPr lvl="1">
              <a:lnSpc>
                <a:spcPct val="140000"/>
              </a:lnSpc>
            </a:pPr>
            <a:r>
              <a:rPr lang="de-DE" sz="1300" dirty="0" err="1"/>
              <a:t>Disablen</a:t>
            </a:r>
            <a:r>
              <a:rPr lang="de-DE" sz="1300" dirty="0"/>
              <a:t> des Buttons ohne JS nicht möglich</a:t>
            </a:r>
            <a:endParaRPr lang="de-DE" sz="1300" b="0" dirty="0">
              <a:solidFill>
                <a:srgbClr val="36544F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Nach Absenden des Formulars:</a:t>
            </a:r>
          </a:p>
          <a:p>
            <a:pPr lvl="1">
              <a:lnSpc>
                <a:spcPct val="140000"/>
              </a:lnSpc>
            </a:pPr>
            <a:r>
              <a:rPr lang="de-DE" sz="1300" b="0" dirty="0">
                <a:solidFill>
                  <a:srgbClr val="36544F"/>
                </a:solidFill>
              </a:rPr>
              <a:t>Server muss komplette Seite neu zurückschicken</a:t>
            </a:r>
          </a:p>
          <a:p>
            <a:pPr lvl="1">
              <a:lnSpc>
                <a:spcPct val="140000"/>
              </a:lnSpc>
            </a:pPr>
            <a:r>
              <a:rPr lang="de-DE" sz="1300" dirty="0"/>
              <a:t>Ggf. mit Fehlermeldung</a:t>
            </a:r>
          </a:p>
          <a:p>
            <a:pPr lvl="1">
              <a:lnSpc>
                <a:spcPct val="140000"/>
              </a:lnSpc>
            </a:pPr>
            <a:r>
              <a:rPr lang="de-DE" sz="1300" b="0" dirty="0">
                <a:solidFill>
                  <a:srgbClr val="36544F"/>
                </a:solidFill>
              </a:rPr>
              <a:t>Was bedeutet das für das Datenvolumen?</a:t>
            </a:r>
          </a:p>
          <a:p>
            <a:pPr>
              <a:lnSpc>
                <a:spcPct val="140000"/>
              </a:lnSpc>
            </a:pPr>
            <a:endParaRPr lang="de-DE" sz="1600" b="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step_03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B632487-5FC1-9EEE-DE7B-7FA267165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7" y="839639"/>
            <a:ext cx="3797913" cy="400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44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Web-Anwendung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4135049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Formvalidierung</a:t>
            </a:r>
            <a:endParaRPr lang="de-DE" sz="1800" b="0" dirty="0">
              <a:solidFill>
                <a:srgbClr val="9E60B8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Validierung der Eingaben </a:t>
            </a:r>
            <a:r>
              <a:rPr lang="de-DE" sz="1600" b="0" u="sng" dirty="0">
                <a:solidFill>
                  <a:srgbClr val="36544F"/>
                </a:solidFill>
              </a:rPr>
              <a:t>muss</a:t>
            </a:r>
            <a:r>
              <a:rPr lang="de-DE" sz="1600" b="0" dirty="0">
                <a:solidFill>
                  <a:srgbClr val="36544F"/>
                </a:solidFill>
              </a:rPr>
              <a:t> im Server erfolgen (Sicherheit!)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Validierung kann im Client erfolgen (bessere UX)</a:t>
            </a: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HTML </a:t>
            </a:r>
            <a:r>
              <a:rPr lang="de-DE" sz="1600" b="0" dirty="0" err="1">
                <a:solidFill>
                  <a:srgbClr val="36544F"/>
                </a:solidFill>
              </a:rPr>
              <a:t>Constraint</a:t>
            </a:r>
            <a:r>
              <a:rPr lang="de-DE" sz="1600" b="0" dirty="0">
                <a:solidFill>
                  <a:srgbClr val="36544F"/>
                </a:solidFill>
              </a:rPr>
              <a:t> API</a:t>
            </a:r>
          </a:p>
          <a:p>
            <a:pPr lvl="1">
              <a:lnSpc>
                <a:spcPct val="140000"/>
              </a:lnSpc>
            </a:pPr>
            <a:r>
              <a:rPr lang="de-DE" sz="1300" b="0" dirty="0">
                <a:solidFill>
                  <a:srgbClr val="36544F"/>
                </a:solidFill>
              </a:rPr>
              <a:t>z.B. semantische Felder (email, </a:t>
            </a:r>
            <a:r>
              <a:rPr lang="de-DE" sz="1300" b="0" dirty="0" err="1">
                <a:solidFill>
                  <a:srgbClr val="36544F"/>
                </a:solidFill>
              </a:rPr>
              <a:t>number</a:t>
            </a:r>
            <a:r>
              <a:rPr lang="de-DE" sz="1300" b="0" dirty="0">
                <a:solidFill>
                  <a:srgbClr val="36544F"/>
                </a:solidFill>
              </a:rPr>
              <a:t>) mit eingebauten </a:t>
            </a:r>
            <a:r>
              <a:rPr lang="de-DE" sz="1300" b="0" dirty="0" err="1">
                <a:solidFill>
                  <a:srgbClr val="36544F"/>
                </a:solidFill>
              </a:rPr>
              <a:t>Constraints</a:t>
            </a:r>
            <a:endParaRPr lang="de-DE" sz="1300" b="0" dirty="0">
              <a:solidFill>
                <a:srgbClr val="36544F"/>
              </a:solidFill>
            </a:endParaRPr>
          </a:p>
          <a:p>
            <a:pPr lvl="1">
              <a:lnSpc>
                <a:spcPct val="140000"/>
              </a:lnSpc>
            </a:pPr>
            <a:r>
              <a:rPr lang="de-DE" sz="1300" dirty="0"/>
              <a:t>JS API für komplexe Validierungen</a:t>
            </a:r>
            <a:endParaRPr lang="de-DE" sz="1300" b="0" dirty="0">
              <a:solidFill>
                <a:srgbClr val="36544F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HTML </a:t>
            </a:r>
            <a:r>
              <a:rPr lang="de-DE" sz="1600" b="0" dirty="0" err="1">
                <a:solidFill>
                  <a:srgbClr val="36544F"/>
                </a:solidFill>
              </a:rPr>
              <a:t>Constraint</a:t>
            </a:r>
            <a:r>
              <a:rPr lang="de-DE" sz="1600" b="0" dirty="0">
                <a:solidFill>
                  <a:srgbClr val="36544F"/>
                </a:solidFill>
              </a:rPr>
              <a:t> API deckt einige Fälle noch nicht ab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14C4F62-181B-B0B2-7B5E-BD0CC7917181}"/>
              </a:ext>
            </a:extLst>
          </p:cNvPr>
          <p:cNvSpPr txBox="1"/>
          <p:nvPr/>
        </p:nvSpPr>
        <p:spPr>
          <a:xfrm>
            <a:off x="107092" y="-1902941"/>
            <a:ext cx="1821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SCREENSHOT o.ä.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FA6819-DE82-885E-3AC4-B6BE719E4815}"/>
              </a:ext>
            </a:extLst>
          </p:cNvPr>
          <p:cNvSpPr txBox="1"/>
          <p:nvPr/>
        </p:nvSpPr>
        <p:spPr>
          <a:xfrm>
            <a:off x="4488873" y="4836568"/>
            <a:ext cx="9877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B58900"/>
                </a:solidFill>
              </a:rPr>
              <a:t>🕵️‍♂️ step_03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B632487-5FC1-9EEE-DE7B-7FA267165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687" y="839639"/>
            <a:ext cx="3797913" cy="400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05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2292</Words>
  <Application>Microsoft Macintosh PowerPoint</Application>
  <PresentationFormat>Bildschirmpräsentation (16:9)</PresentationFormat>
  <Paragraphs>367</Paragraphs>
  <Slides>52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52</vt:i4>
      </vt:variant>
    </vt:vector>
  </HeadingPairs>
  <TitlesOfParts>
    <vt:vector size="59" baseType="lpstr">
      <vt:lpstr>Arial</vt:lpstr>
      <vt:lpstr>Calibri</vt:lpstr>
      <vt:lpstr>Calibri Light</vt:lpstr>
      <vt:lpstr>Montserrat</vt:lpstr>
      <vt:lpstr>Source Code Pro Medium</vt:lpstr>
      <vt:lpstr>Source Sans Pro</vt:lpstr>
      <vt:lpstr>Office-Design</vt:lpstr>
      <vt:lpstr>Web Developer Conference | Hamburg, 19. September 2023 | @nilshartmann</vt:lpstr>
      <vt:lpstr>https://nilshartmann.net</vt:lpstr>
      <vt:lpstr>PowerPoint-Präsentation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Eine Web-Anwendung</vt:lpstr>
      <vt:lpstr>Fazit</vt:lpstr>
      <vt:lpstr>Fazit</vt:lpstr>
      <vt:lpstr>Fazit</vt:lpstr>
      <vt:lpstr>Fazit</vt:lpstr>
      <vt:lpstr>Fazit</vt:lpstr>
      <vt:lpstr>Fazit</vt:lpstr>
      <vt:lpstr>Fazit</vt:lpstr>
      <vt:lpstr>Eine Web-Anwendung</vt:lpstr>
      <vt:lpstr>Eine Web-Anwendung</vt:lpstr>
      <vt:lpstr>Fazit</vt:lpstr>
      <vt:lpstr>Fazit</vt:lpstr>
      <vt:lpstr>SSR</vt:lpstr>
      <vt:lpstr>SSR</vt:lpstr>
      <vt:lpstr>SSR</vt:lpstr>
      <vt:lpstr>SSR</vt:lpstr>
      <vt:lpstr>Fazit</vt:lpstr>
      <vt:lpstr>PowerPoint-Präsentation</vt:lpstr>
      <vt:lpstr>Fullstack Ansätze</vt:lpstr>
      <vt:lpstr>Fullstack Ansätze</vt:lpstr>
      <vt:lpstr>Fullstack Ansätze</vt:lpstr>
      <vt:lpstr>PowerPoint-Präsentation</vt:lpstr>
      <vt:lpstr>Fullstack Ansätze</vt:lpstr>
      <vt:lpstr>Fullstack Ansätze</vt:lpstr>
      <vt:lpstr>Fullstack Ansätze</vt:lpstr>
      <vt:lpstr>Fazit</vt:lpstr>
      <vt:lpstr>Fazit</vt:lpstr>
      <vt:lpstr>Fazit</vt:lpstr>
      <vt:lpstr>Fazit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1249</cp:revision>
  <cp:lastPrinted>2019-09-04T14:49:47Z</cp:lastPrinted>
  <dcterms:created xsi:type="dcterms:W3CDTF">2016-03-28T15:59:53Z</dcterms:created>
  <dcterms:modified xsi:type="dcterms:W3CDTF">2023-09-23T08:47:26Z</dcterms:modified>
</cp:coreProperties>
</file>

<file path=docProps/thumbnail.jpeg>
</file>